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Exploring Generative AI &amp; Agentic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7 — Understanding AI that creates and acts autonomously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036" y="680085"/>
            <a:ext cx="6698099" cy="479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 7 — Facilitator Speaker Notes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671036" y="1542931"/>
            <a:ext cx="6548318" cy="2339340"/>
          </a:xfrm>
          <a:prstGeom prst="roundRect">
            <a:avLst>
              <a:gd name="adj" fmla="val 123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3896" y="1565791"/>
            <a:ext cx="6502598" cy="575191"/>
          </a:xfrm>
          <a:prstGeom prst="roundRect">
            <a:avLst>
              <a:gd name="adj" fmla="val 231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3801428" y="1673662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885587" y="2332673"/>
            <a:ext cx="239684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Slide: Generative AI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85587" y="2747248"/>
            <a:ext cx="6119217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"Generative AI can produce text, images, music, and code. It's amazing for brainstorming and prototyping—but it still needs your guidance and critical thinking to produce truly valuable results."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1045" y="1542931"/>
            <a:ext cx="6548318" cy="2339340"/>
          </a:xfrm>
          <a:prstGeom prst="roundRect">
            <a:avLst>
              <a:gd name="adj" fmla="val 123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33905" y="1565791"/>
            <a:ext cx="6502598" cy="575191"/>
          </a:xfrm>
          <a:prstGeom prst="roundRect">
            <a:avLst>
              <a:gd name="adj" fmla="val 231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10541437" y="1673662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7625596" y="2332673"/>
            <a:ext cx="239684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Slide: Agentic AI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25596" y="2747248"/>
            <a:ext cx="6119217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"Agentic AI acts as an autonomous assistant. It can plan, execute, and decide—but its autonomy requires careful oversight and clear responsibility frameworks. We're the humans in the loop."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71036" y="4073962"/>
            <a:ext cx="6548318" cy="2646164"/>
          </a:xfrm>
          <a:prstGeom prst="roundRect">
            <a:avLst>
              <a:gd name="adj" fmla="val 1087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93896" y="4096822"/>
            <a:ext cx="6502598" cy="575191"/>
          </a:xfrm>
          <a:prstGeom prst="roundRect">
            <a:avLst>
              <a:gd name="adj" fmla="val 231"/>
            </a:avLst>
          </a:prstGeom>
          <a:solidFill>
            <a:srgbClr val="EDEBE3"/>
          </a:solidFill>
          <a:ln/>
        </p:spPr>
      </p:sp>
      <p:sp>
        <p:nvSpPr>
          <p:cNvPr id="15" name="Text 13"/>
          <p:cNvSpPr/>
          <p:nvPr/>
        </p:nvSpPr>
        <p:spPr>
          <a:xfrm>
            <a:off x="3801428" y="4204692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885587" y="4863703"/>
            <a:ext cx="311491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Slide: Opportunities &amp; Risks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85587" y="5278279"/>
            <a:ext cx="6119217" cy="1227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Discuss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efficiency gains, creative enhancement, data-driven insights. Discuss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errors, bias amplification, ethical challenges. Encourage critical thinking about when and how to allow AI autonomy.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7411045" y="4073962"/>
            <a:ext cx="6548318" cy="2646164"/>
          </a:xfrm>
          <a:prstGeom prst="roundRect">
            <a:avLst>
              <a:gd name="adj" fmla="val 1087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33905" y="4096822"/>
            <a:ext cx="6502598" cy="575191"/>
          </a:xfrm>
          <a:prstGeom prst="roundRect">
            <a:avLst>
              <a:gd name="adj" fmla="val 231"/>
            </a:avLst>
          </a:prstGeom>
          <a:solidFill>
            <a:srgbClr val="EDEBE3"/>
          </a:solidFill>
          <a:ln/>
        </p:spPr>
      </p:sp>
      <p:sp>
        <p:nvSpPr>
          <p:cNvPr id="20" name="Text 18"/>
          <p:cNvSpPr/>
          <p:nvPr/>
        </p:nvSpPr>
        <p:spPr>
          <a:xfrm>
            <a:off x="10541437" y="4204692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7625596" y="4863703"/>
            <a:ext cx="239684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Slide: Best Practices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625596" y="5278279"/>
            <a:ext cx="6119217" cy="1227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"Define clear goals, monitor outputs carefully, iterate based on results, understand AI limitations, and always apply ethics and privacy safeguards. Responsible use keeps AI as a tool for augmentation, not replacement."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671036" y="6935748"/>
            <a:ext cx="13288328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Facilitation Tips: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Encourage open discussion, share real examples, and create space for learners to voice concerns and questions about AI autonomy and responsibility.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939" y="513040"/>
            <a:ext cx="5037058" cy="466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Your Learning Journey Today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52939" y="1259205"/>
            <a:ext cx="783812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60-minute module, you'll explore two transformative AI capabilities that are reshaping how we work and create.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2939" y="2065973"/>
            <a:ext cx="18657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52939" y="2360057"/>
            <a:ext cx="78381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652939" y="2499003"/>
            <a:ext cx="283178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 Generative AI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52939" y="2902387"/>
            <a:ext cx="783812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AI creates new content from text to images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2939" y="3527346"/>
            <a:ext cx="18657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2939" y="3821430"/>
            <a:ext cx="78381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652939" y="3960376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Explore Agentic AI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52939" y="4363760"/>
            <a:ext cx="783812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about AI systems that act autonomously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52939" y="4988719"/>
            <a:ext cx="18657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52939" y="5282803"/>
            <a:ext cx="78381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5" name="Text 12"/>
          <p:cNvSpPr/>
          <p:nvPr/>
        </p:nvSpPr>
        <p:spPr>
          <a:xfrm>
            <a:off x="652939" y="5421749"/>
            <a:ext cx="340673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Navigate Opportunities &amp; Risks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52939" y="5825133"/>
            <a:ext cx="783812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innovation with responsible oversight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52939" y="6450092"/>
            <a:ext cx="18657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52939" y="6744176"/>
            <a:ext cx="78381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9" name="Text 16"/>
          <p:cNvSpPr/>
          <p:nvPr/>
        </p:nvSpPr>
        <p:spPr>
          <a:xfrm>
            <a:off x="652939" y="6883122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Apply Best Practices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52939" y="7286506"/>
            <a:ext cx="783812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 effectively with autonomous AI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68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120" y="2654975"/>
            <a:ext cx="3537109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Generative AI?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79120" y="3316843"/>
            <a:ext cx="13472160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Generative AI creates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content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—text, images, audio, video, or code—by learning patterns from massive datasets and producing outputs that resemble human-created work.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79120" y="4032528"/>
            <a:ext cx="6653332" cy="953214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6" name="Text 3"/>
          <p:cNvSpPr/>
          <p:nvPr/>
        </p:nvSpPr>
        <p:spPr>
          <a:xfrm>
            <a:off x="744498" y="4197906"/>
            <a:ext cx="206847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Text &amp; Conversation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4498" y="4555569"/>
            <a:ext cx="6322576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ChatGPT, Claude, Bard transform how we communicate and draft content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397829" y="4032528"/>
            <a:ext cx="6653451" cy="953214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7563207" y="4197906"/>
            <a:ext cx="206847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Images &amp; Design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63207" y="4555569"/>
            <a:ext cx="63226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DALL·E, MidJourney, Stable Diffusion bring visual ideas to life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79120" y="5151120"/>
            <a:ext cx="6653332" cy="953214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744498" y="5316498"/>
            <a:ext cx="206847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Music &amp; Audio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44498" y="5674162"/>
            <a:ext cx="6322576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AIVA, Soundraw compose original soundtracks and audio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7397829" y="5151120"/>
            <a:ext cx="6653451" cy="953214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15" name="Text 12"/>
          <p:cNvSpPr/>
          <p:nvPr/>
        </p:nvSpPr>
        <p:spPr>
          <a:xfrm>
            <a:off x="7563207" y="5316498"/>
            <a:ext cx="206847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Code Assistance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63207" y="5674162"/>
            <a:ext cx="63226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Copilot accelerates software development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827246" y="6476524"/>
            <a:ext cx="13224034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Generative AI amplifies human creativity but requires your guidance through prompts, context, and iteration. It doesn't replace human vision or judgment—it enhances it.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79120" y="6290429"/>
            <a:ext cx="22860" cy="901779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9" name="Text 16"/>
          <p:cNvSpPr/>
          <p:nvPr/>
        </p:nvSpPr>
        <p:spPr>
          <a:xfrm>
            <a:off x="579120" y="7378303"/>
            <a:ext cx="13472160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Discussion prompt: "Have you used AI to create something from scratch? What worked well, and what didn't?"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294" y="353854"/>
            <a:ext cx="308752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Agentic AI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0294" y="984171"/>
            <a:ext cx="8112323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standard AI tools that wait for your commands,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Agentic AI can act autonomously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making decisions and executing sequences of tasks with minimal human input. These systems function as intelligent agents working toward specific goals.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0294" y="1524476"/>
            <a:ext cx="1610082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Real-World Examples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50294" y="1854041"/>
            <a:ext cx="8112323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Autonomous robots performing warehouse operations and deliveries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0294" y="2104906"/>
            <a:ext cx="8112323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assistants managing complex scheduling across teams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0294" y="2355771"/>
            <a:ext cx="8112323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 agents that analyze data and take sequential actions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450294" y="2706291"/>
            <a:ext cx="8112323" cy="546616"/>
          </a:xfrm>
          <a:prstGeom prst="roundRect">
            <a:avLst>
              <a:gd name="adj" fmla="val 3531"/>
            </a:avLst>
          </a:prstGeom>
          <a:solidFill>
            <a:srgbClr val="D6D6DC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882" y="2899291"/>
            <a:ext cx="160734" cy="12858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68204" y="2867025"/>
            <a:ext cx="756582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Agentic AI is powerful but requires careful oversight and accountability.</a:t>
            </a:r>
            <a:endParaRPr lang="en-US" sz="10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087" y="1013103"/>
            <a:ext cx="5303520" cy="530352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50294" y="6654284"/>
            <a:ext cx="3008709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Agentic AI Differs from Standard AI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450294" y="7048262"/>
            <a:ext cx="13729811" cy="1892260"/>
          </a:xfrm>
          <a:prstGeom prst="roundRect">
            <a:avLst>
              <a:gd name="adj" fmla="val 10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457914" y="7055882"/>
            <a:ext cx="13714571" cy="3754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586621" y="7140654"/>
            <a:ext cx="426481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000" dirty="0"/>
          </a:p>
        </p:txBody>
      </p:sp>
      <p:sp>
        <p:nvSpPr>
          <p:cNvPr id="16" name="Text 12"/>
          <p:cNvSpPr/>
          <p:nvPr/>
        </p:nvSpPr>
        <p:spPr>
          <a:xfrm>
            <a:off x="5116235" y="7140654"/>
            <a:ext cx="426100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AI</a:t>
            </a:r>
            <a:endParaRPr lang="en-US" sz="1000" dirty="0"/>
          </a:p>
        </p:txBody>
      </p:sp>
      <p:sp>
        <p:nvSpPr>
          <p:cNvPr id="17" name="Text 13"/>
          <p:cNvSpPr/>
          <p:nvPr/>
        </p:nvSpPr>
        <p:spPr>
          <a:xfrm>
            <a:off x="9642038" y="7140654"/>
            <a:ext cx="4401860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Agentic AI</a:t>
            </a:r>
            <a:endParaRPr lang="en-US" sz="1000" dirty="0"/>
          </a:p>
        </p:txBody>
      </p:sp>
      <p:sp>
        <p:nvSpPr>
          <p:cNvPr id="18" name="Shape 14"/>
          <p:cNvSpPr/>
          <p:nvPr/>
        </p:nvSpPr>
        <p:spPr>
          <a:xfrm>
            <a:off x="457914" y="7431286"/>
            <a:ext cx="13714571" cy="3754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586621" y="7516058"/>
            <a:ext cx="426481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Input</a:t>
            </a:r>
            <a:endParaRPr lang="en-US" sz="1000" dirty="0"/>
          </a:p>
        </p:txBody>
      </p:sp>
      <p:sp>
        <p:nvSpPr>
          <p:cNvPr id="20" name="Text 16"/>
          <p:cNvSpPr/>
          <p:nvPr/>
        </p:nvSpPr>
        <p:spPr>
          <a:xfrm>
            <a:off x="5116235" y="7516058"/>
            <a:ext cx="426100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required</a:t>
            </a:r>
            <a:endParaRPr lang="en-US" sz="1000" dirty="0"/>
          </a:p>
        </p:txBody>
      </p:sp>
      <p:sp>
        <p:nvSpPr>
          <p:cNvPr id="21" name="Text 17"/>
          <p:cNvSpPr/>
          <p:nvPr/>
        </p:nvSpPr>
        <p:spPr>
          <a:xfrm>
            <a:off x="9642038" y="7516058"/>
            <a:ext cx="4401860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Sometimes operates independently</a:t>
            </a:r>
            <a:endParaRPr lang="en-US" sz="1000" dirty="0"/>
          </a:p>
        </p:txBody>
      </p:sp>
      <p:sp>
        <p:nvSpPr>
          <p:cNvPr id="22" name="Shape 18"/>
          <p:cNvSpPr/>
          <p:nvPr/>
        </p:nvSpPr>
        <p:spPr>
          <a:xfrm>
            <a:off x="457914" y="7806690"/>
            <a:ext cx="13714571" cy="3754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586621" y="7891463"/>
            <a:ext cx="426481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Making</a:t>
            </a:r>
            <a:endParaRPr lang="en-US" sz="1000" dirty="0"/>
          </a:p>
        </p:txBody>
      </p:sp>
      <p:sp>
        <p:nvSpPr>
          <p:cNvPr id="24" name="Text 20"/>
          <p:cNvSpPr/>
          <p:nvPr/>
        </p:nvSpPr>
        <p:spPr>
          <a:xfrm>
            <a:off x="5116235" y="7891463"/>
            <a:ext cx="426100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Follows prompts</a:t>
            </a:r>
            <a:endParaRPr lang="en-US" sz="1000" dirty="0"/>
          </a:p>
        </p:txBody>
      </p:sp>
      <p:sp>
        <p:nvSpPr>
          <p:cNvPr id="25" name="Text 21"/>
          <p:cNvSpPr/>
          <p:nvPr/>
        </p:nvSpPr>
        <p:spPr>
          <a:xfrm>
            <a:off x="9642038" y="7891463"/>
            <a:ext cx="4401860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Prioritizes and sequences actions</a:t>
            </a:r>
            <a:endParaRPr lang="en-US" sz="1000" dirty="0"/>
          </a:p>
        </p:txBody>
      </p:sp>
      <p:sp>
        <p:nvSpPr>
          <p:cNvPr id="26" name="Shape 22"/>
          <p:cNvSpPr/>
          <p:nvPr/>
        </p:nvSpPr>
        <p:spPr>
          <a:xfrm>
            <a:off x="457914" y="8182094"/>
            <a:ext cx="13714571" cy="3754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586621" y="8266867"/>
            <a:ext cx="426481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Autonomy Level</a:t>
            </a:r>
            <a:endParaRPr lang="en-US" sz="1000" dirty="0"/>
          </a:p>
        </p:txBody>
      </p:sp>
      <p:sp>
        <p:nvSpPr>
          <p:cNvPr id="28" name="Text 24"/>
          <p:cNvSpPr/>
          <p:nvPr/>
        </p:nvSpPr>
        <p:spPr>
          <a:xfrm>
            <a:off x="5116235" y="8266867"/>
            <a:ext cx="426100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1000" dirty="0"/>
          </a:p>
        </p:txBody>
      </p:sp>
      <p:sp>
        <p:nvSpPr>
          <p:cNvPr id="29" name="Text 25"/>
          <p:cNvSpPr/>
          <p:nvPr/>
        </p:nvSpPr>
        <p:spPr>
          <a:xfrm>
            <a:off x="9642038" y="8266867"/>
            <a:ext cx="4401860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 to high</a:t>
            </a:r>
            <a:endParaRPr lang="en-US" sz="1000" dirty="0"/>
          </a:p>
        </p:txBody>
      </p:sp>
      <p:sp>
        <p:nvSpPr>
          <p:cNvPr id="30" name="Shape 26"/>
          <p:cNvSpPr/>
          <p:nvPr/>
        </p:nvSpPr>
        <p:spPr>
          <a:xfrm>
            <a:off x="457914" y="8557498"/>
            <a:ext cx="13714571" cy="3754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7"/>
          <p:cNvSpPr/>
          <p:nvPr/>
        </p:nvSpPr>
        <p:spPr>
          <a:xfrm>
            <a:off x="586621" y="8642271"/>
            <a:ext cx="426481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</a:t>
            </a:r>
            <a:endParaRPr lang="en-US" sz="1000" dirty="0"/>
          </a:p>
        </p:txBody>
      </p:sp>
      <p:sp>
        <p:nvSpPr>
          <p:cNvPr id="32" name="Text 28"/>
          <p:cNvSpPr/>
          <p:nvPr/>
        </p:nvSpPr>
        <p:spPr>
          <a:xfrm>
            <a:off x="5116235" y="8642271"/>
            <a:ext cx="4261009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ChatGPT, DALL·E</a:t>
            </a:r>
            <a:endParaRPr lang="en-US" sz="1000" dirty="0"/>
          </a:p>
        </p:txBody>
      </p:sp>
      <p:sp>
        <p:nvSpPr>
          <p:cNvPr id="33" name="Text 29"/>
          <p:cNvSpPr/>
          <p:nvPr/>
        </p:nvSpPr>
        <p:spPr>
          <a:xfrm>
            <a:off x="9642038" y="8642271"/>
            <a:ext cx="4401860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Auto-GPT, autonomous drones, workflow bots</a:t>
            </a:r>
            <a:endParaRPr lang="en-US" sz="1000" dirty="0"/>
          </a:p>
        </p:txBody>
      </p:sp>
      <p:sp>
        <p:nvSpPr>
          <p:cNvPr id="34" name="Text 30"/>
          <p:cNvSpPr/>
          <p:nvPr/>
        </p:nvSpPr>
        <p:spPr>
          <a:xfrm>
            <a:off x="450294" y="9085183"/>
            <a:ext cx="1372981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Discussion prompt: "What benefits and challenges might arise if AI could make autonomous decisions?"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2186" y="452438"/>
            <a:ext cx="3368754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Opportunities &amp; Risks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6062186" y="1274921"/>
            <a:ext cx="246780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Opportunities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062186" y="1768435"/>
            <a:ext cx="3795593" cy="1322427"/>
          </a:xfrm>
          <a:prstGeom prst="roundRect">
            <a:avLst>
              <a:gd name="adj" fmla="val 1866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49472" y="195572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Boost Efficiency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49472" y="2377083"/>
            <a:ext cx="342102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repetitive tasks and free up time for strategic work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062186" y="3255288"/>
            <a:ext cx="3795593" cy="1322427"/>
          </a:xfrm>
          <a:prstGeom prst="roundRect">
            <a:avLst>
              <a:gd name="adj" fmla="val 1866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49472" y="3442573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 Creativity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49472" y="3863935"/>
            <a:ext cx="342102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new ideas, content variations, and innovative solutions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062186" y="4742140"/>
            <a:ext cx="3795593" cy="1322427"/>
          </a:xfrm>
          <a:prstGeom prst="roundRect">
            <a:avLst>
              <a:gd name="adj" fmla="val 1866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49472" y="4929426"/>
            <a:ext cx="247364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Support Decision-Making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49472" y="5350788"/>
            <a:ext cx="342102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data analysis and simulations for better insights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0266640" y="1274921"/>
            <a:ext cx="246780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Risks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0266640" y="1768435"/>
            <a:ext cx="3795593" cy="1322427"/>
          </a:xfrm>
          <a:prstGeom prst="roundRect">
            <a:avLst>
              <a:gd name="adj" fmla="val 8297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10243780" y="1768435"/>
            <a:ext cx="91440" cy="1322427"/>
          </a:xfrm>
          <a:prstGeom prst="roundRect">
            <a:avLst>
              <a:gd name="adj" fmla="val 26989"/>
            </a:avLst>
          </a:prstGeom>
          <a:solidFill>
            <a:srgbClr val="28282F"/>
          </a:solidFill>
          <a:ln/>
        </p:spPr>
      </p:sp>
      <p:sp>
        <p:nvSpPr>
          <p:cNvPr id="17" name="Text 14"/>
          <p:cNvSpPr/>
          <p:nvPr/>
        </p:nvSpPr>
        <p:spPr>
          <a:xfrm>
            <a:off x="10522506" y="1955721"/>
            <a:ext cx="263354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Unintended Consequences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522506" y="2377083"/>
            <a:ext cx="335244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Autonomous actions may produce unexpected or harmful outcomes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10266640" y="3255288"/>
            <a:ext cx="3795593" cy="1322427"/>
          </a:xfrm>
          <a:prstGeom prst="roundRect">
            <a:avLst>
              <a:gd name="adj" fmla="val 8297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10243780" y="3255288"/>
            <a:ext cx="91440" cy="1322427"/>
          </a:xfrm>
          <a:prstGeom prst="roundRect">
            <a:avLst>
              <a:gd name="adj" fmla="val 26989"/>
            </a:avLst>
          </a:prstGeom>
          <a:solidFill>
            <a:srgbClr val="28282F"/>
          </a:solidFill>
          <a:ln/>
        </p:spPr>
      </p:sp>
      <p:sp>
        <p:nvSpPr>
          <p:cNvPr id="21" name="Text 18"/>
          <p:cNvSpPr/>
          <p:nvPr/>
        </p:nvSpPr>
        <p:spPr>
          <a:xfrm>
            <a:off x="10522506" y="3442573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Amplified Errors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522506" y="3863935"/>
            <a:ext cx="335244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Bias, inaccuracies, or misaligned goals can scale rapidly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10266640" y="4742140"/>
            <a:ext cx="3795593" cy="1322427"/>
          </a:xfrm>
          <a:prstGeom prst="roundRect">
            <a:avLst>
              <a:gd name="adj" fmla="val 8297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10243780" y="4742140"/>
            <a:ext cx="91440" cy="1322427"/>
          </a:xfrm>
          <a:prstGeom prst="roundRect">
            <a:avLst>
              <a:gd name="adj" fmla="val 26989"/>
            </a:avLst>
          </a:prstGeom>
          <a:solidFill>
            <a:srgbClr val="28282F"/>
          </a:solidFill>
          <a:ln/>
        </p:spPr>
      </p:sp>
      <p:sp>
        <p:nvSpPr>
          <p:cNvPr id="25" name="Text 22"/>
          <p:cNvSpPr/>
          <p:nvPr/>
        </p:nvSpPr>
        <p:spPr>
          <a:xfrm>
            <a:off x="10522506" y="4929426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Ethical Concerns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522506" y="5350788"/>
            <a:ext cx="3352443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Privacy, security, and accountability challenges emerge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6308884" y="6619637"/>
            <a:ext cx="7745730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 Scenario: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 agentic AI scheduling meetings could double-book appointments or miss critical priorities without proper human oversight and guardrails.</a:t>
            </a:r>
            <a:endParaRPr lang="en-US" sz="1250" dirty="0"/>
          </a:p>
        </p:txBody>
      </p:sp>
      <p:sp>
        <p:nvSpPr>
          <p:cNvPr id="28" name="Shape 25"/>
          <p:cNvSpPr/>
          <p:nvPr/>
        </p:nvSpPr>
        <p:spPr>
          <a:xfrm>
            <a:off x="6062186" y="6434614"/>
            <a:ext cx="22860" cy="896541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9" name="Text 26"/>
          <p:cNvSpPr/>
          <p:nvPr/>
        </p:nvSpPr>
        <p:spPr>
          <a:xfrm>
            <a:off x="6062186" y="7516178"/>
            <a:ext cx="79924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Consider: How do we balance AI autonomy with human oversight in your organization?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449" y="748903"/>
            <a:ext cx="11024949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Best Practices for Working with Generative &amp; Agentic AI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5449" y="1694378"/>
            <a:ext cx="1315950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 AI collaboration requires intentional practices that keep humans accountable while leveraging AI capabilities effectively.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5449" y="2266950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5449" y="2601158"/>
            <a:ext cx="424648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735449" y="2751892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Define Clear Goals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35449" y="3206115"/>
            <a:ext cx="4246483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explicit and specific about desired outcomes and success criteria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191958" y="2266950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191958" y="2601158"/>
            <a:ext cx="424648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5191958" y="2751892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Monitor Outputs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191958" y="3206115"/>
            <a:ext cx="4246483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AI-generated content or decisions before taking action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648468" y="2266950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48468" y="2601158"/>
            <a:ext cx="424648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9648468" y="2751892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Iterate &amp; Refine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648468" y="3206115"/>
            <a:ext cx="4246483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adjust prompts, parameters, and feedback for better results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35449" y="4246126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35449" y="4580334"/>
            <a:ext cx="6474738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6"/>
          <p:cNvSpPr/>
          <p:nvPr/>
        </p:nvSpPr>
        <p:spPr>
          <a:xfrm>
            <a:off x="735449" y="4731068"/>
            <a:ext cx="289655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 Limitations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35449" y="5185291"/>
            <a:ext cx="647473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 what AI can and cannot do—recognize edge cases and failure modes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420213" y="4246126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0213" y="4580334"/>
            <a:ext cx="6474738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2" name="Text 20"/>
          <p:cNvSpPr/>
          <p:nvPr/>
        </p:nvSpPr>
        <p:spPr>
          <a:xfrm>
            <a:off x="7420213" y="4731068"/>
            <a:ext cx="2790944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Apply Ethics &amp; Privacy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420213" y="5185291"/>
            <a:ext cx="647473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sensitive data, ensure fairness, and prevent potential harm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35449" y="6251615"/>
            <a:ext cx="13159502" cy="1229082"/>
          </a:xfrm>
          <a:prstGeom prst="roundRect">
            <a:avLst>
              <a:gd name="adj" fmla="val 2565"/>
            </a:avLst>
          </a:prstGeom>
          <a:solidFill>
            <a:srgbClr val="D6D6DC"/>
          </a:solidFill>
          <a:ln/>
        </p:spPr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475" y="6574155"/>
            <a:ext cx="262652" cy="210026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418153" y="6514148"/>
            <a:ext cx="12266771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Reminder: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Humans are ultimately accountable for AI outputs and decisions. Responsible use means treating AI as a tool for augmentation, not replacement.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240" y="462915"/>
            <a:ext cx="5947648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Activity 1 — Generative AI Experiment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89240" y="1220510"/>
            <a:ext cx="134519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15–20 minutes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9240" y="1742361"/>
            <a:ext cx="2104549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Your Challenge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89240" y="2258020"/>
            <a:ext cx="134519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firsthand how Generative AI works by creating content and refining it through iteration.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40" y="2716649"/>
            <a:ext cx="841772" cy="101012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99367" y="2885003"/>
            <a:ext cx="2104549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Select Your Project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599367" y="3249097"/>
            <a:ext cx="12441793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one: generate text, create an image, compose music, or write code</a:t>
            </a:r>
            <a:endParaRPr lang="en-US" sz="13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0" y="3726775"/>
            <a:ext cx="841772" cy="101012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99367" y="3895130"/>
            <a:ext cx="2382203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Generate Initial Content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599367" y="4259223"/>
            <a:ext cx="12441793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 Generative AI tool to produce your first output</a:t>
            </a:r>
            <a:endParaRPr lang="en-US" sz="13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40" y="4736902"/>
            <a:ext cx="841772" cy="101012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99367" y="4905256"/>
            <a:ext cx="2104549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Iterate &amp; Refine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599367" y="5269349"/>
            <a:ext cx="12441793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your prompts based on what you observe and improve results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589240" y="5999559"/>
            <a:ext cx="2104549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Debrief Questions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89240" y="6515219"/>
            <a:ext cx="134519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did the AI do well?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589240" y="6843355"/>
            <a:ext cx="134519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did it misunderstand your instructions?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589240" y="7171492"/>
            <a:ext cx="134519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could human input improve the results?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589240" y="7499628"/>
            <a:ext cx="134519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might this content be applied responsibly in real-world scenarios?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0768" y="338376"/>
            <a:ext cx="4990743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Activity 2 — Agentic AI Scenario Simulation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30768" y="892016"/>
            <a:ext cx="1376886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15 minutes (Optional)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0768" y="1350288"/>
            <a:ext cx="1538407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Scenario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0768" y="1665565"/>
            <a:ext cx="7437715" cy="393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agentic AI system is assigned to autonomously schedule appointments, send reminders, and manage a small project with minimal human intervention.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0768" y="2182416"/>
            <a:ext cx="1538407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Your Task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30768" y="2497693"/>
            <a:ext cx="7437715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Working individually or in small groups, identify:</a:t>
            </a:r>
            <a:endParaRPr lang="en-US" sz="950" dirty="0"/>
          </a:p>
        </p:txBody>
      </p:sp>
      <p:sp>
        <p:nvSpPr>
          <p:cNvPr id="8" name="Shape 6"/>
          <p:cNvSpPr/>
          <p:nvPr/>
        </p:nvSpPr>
        <p:spPr>
          <a:xfrm>
            <a:off x="430768" y="3017520"/>
            <a:ext cx="7437715" cy="958096"/>
          </a:xfrm>
          <a:prstGeom prst="roundRect">
            <a:avLst>
              <a:gd name="adj" fmla="val 7635"/>
            </a:avLst>
          </a:prstGeom>
          <a:solidFill>
            <a:srgbClr val="F9F8F5"/>
          </a:solidFill>
          <a:ln/>
        </p:spPr>
      </p:sp>
      <p:sp>
        <p:nvSpPr>
          <p:cNvPr id="9" name="Shape 7"/>
          <p:cNvSpPr/>
          <p:nvPr/>
        </p:nvSpPr>
        <p:spPr>
          <a:xfrm>
            <a:off x="430768" y="3002280"/>
            <a:ext cx="7437715" cy="60960"/>
          </a:xfrm>
          <a:prstGeom prst="roundRect">
            <a:avLst>
              <a:gd name="adj" fmla="val 30285"/>
            </a:avLst>
          </a:prstGeom>
          <a:solidFill>
            <a:srgbClr val="28282F"/>
          </a:solidFill>
          <a:ln/>
        </p:spPr>
      </p:sp>
      <p:sp>
        <p:nvSpPr>
          <p:cNvPr id="10" name="Shape 8"/>
          <p:cNvSpPr/>
          <p:nvPr/>
        </p:nvSpPr>
        <p:spPr>
          <a:xfrm>
            <a:off x="3964960" y="2832973"/>
            <a:ext cx="369213" cy="369213"/>
          </a:xfrm>
          <a:prstGeom prst="roundRect">
            <a:avLst>
              <a:gd name="adj" fmla="val 247662"/>
            </a:avLst>
          </a:prstGeom>
          <a:solidFill>
            <a:srgbClr val="28282F"/>
          </a:solidFill>
          <a:ln/>
        </p:spPr>
      </p:sp>
      <p:sp>
        <p:nvSpPr>
          <p:cNvPr id="11" name="Text 9"/>
          <p:cNvSpPr/>
          <p:nvPr/>
        </p:nvSpPr>
        <p:spPr>
          <a:xfrm>
            <a:off x="4075688" y="2925247"/>
            <a:ext cx="147637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69000" y="3325178"/>
            <a:ext cx="1538407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Potential Benefits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69000" y="3640455"/>
            <a:ext cx="7161252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efficiencies or improvements could this create?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430768" y="4283154"/>
            <a:ext cx="7437715" cy="958096"/>
          </a:xfrm>
          <a:prstGeom prst="roundRect">
            <a:avLst>
              <a:gd name="adj" fmla="val 7635"/>
            </a:avLst>
          </a:prstGeom>
          <a:solidFill>
            <a:srgbClr val="F9F8F5"/>
          </a:solidFill>
          <a:ln/>
        </p:spPr>
      </p:sp>
      <p:sp>
        <p:nvSpPr>
          <p:cNvPr id="15" name="Shape 13"/>
          <p:cNvSpPr/>
          <p:nvPr/>
        </p:nvSpPr>
        <p:spPr>
          <a:xfrm>
            <a:off x="430768" y="4267914"/>
            <a:ext cx="7437715" cy="60960"/>
          </a:xfrm>
          <a:prstGeom prst="roundRect">
            <a:avLst>
              <a:gd name="adj" fmla="val 30285"/>
            </a:avLst>
          </a:prstGeom>
          <a:solidFill>
            <a:srgbClr val="28282F"/>
          </a:solidFill>
          <a:ln/>
        </p:spPr>
      </p:sp>
      <p:sp>
        <p:nvSpPr>
          <p:cNvPr id="16" name="Shape 14"/>
          <p:cNvSpPr/>
          <p:nvPr/>
        </p:nvSpPr>
        <p:spPr>
          <a:xfrm>
            <a:off x="3964960" y="4098608"/>
            <a:ext cx="369213" cy="369213"/>
          </a:xfrm>
          <a:prstGeom prst="roundRect">
            <a:avLst>
              <a:gd name="adj" fmla="val 247662"/>
            </a:avLst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4075688" y="4190881"/>
            <a:ext cx="147637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69000" y="4590812"/>
            <a:ext cx="1663660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Possible Errors or Risks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69000" y="4906089"/>
            <a:ext cx="7161252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could go wrong without oversight?</a:t>
            </a:r>
            <a:endParaRPr lang="en-US" sz="950" dirty="0"/>
          </a:p>
        </p:txBody>
      </p:sp>
      <p:sp>
        <p:nvSpPr>
          <p:cNvPr id="20" name="Shape 18"/>
          <p:cNvSpPr/>
          <p:nvPr/>
        </p:nvSpPr>
        <p:spPr>
          <a:xfrm>
            <a:off x="430768" y="5548789"/>
            <a:ext cx="7437715" cy="958096"/>
          </a:xfrm>
          <a:prstGeom prst="roundRect">
            <a:avLst>
              <a:gd name="adj" fmla="val 7635"/>
            </a:avLst>
          </a:prstGeom>
          <a:solidFill>
            <a:srgbClr val="F9F8F5"/>
          </a:solidFill>
          <a:ln/>
        </p:spPr>
      </p:sp>
      <p:sp>
        <p:nvSpPr>
          <p:cNvPr id="21" name="Shape 19"/>
          <p:cNvSpPr/>
          <p:nvPr/>
        </p:nvSpPr>
        <p:spPr>
          <a:xfrm>
            <a:off x="430768" y="5533549"/>
            <a:ext cx="7437715" cy="60960"/>
          </a:xfrm>
          <a:prstGeom prst="roundRect">
            <a:avLst>
              <a:gd name="adj" fmla="val 30285"/>
            </a:avLst>
          </a:prstGeom>
          <a:solidFill>
            <a:srgbClr val="28282F"/>
          </a:solidFill>
          <a:ln/>
        </p:spPr>
      </p:sp>
      <p:sp>
        <p:nvSpPr>
          <p:cNvPr id="22" name="Shape 20"/>
          <p:cNvSpPr/>
          <p:nvPr/>
        </p:nvSpPr>
        <p:spPr>
          <a:xfrm>
            <a:off x="3964960" y="5364242"/>
            <a:ext cx="369213" cy="369213"/>
          </a:xfrm>
          <a:prstGeom prst="roundRect">
            <a:avLst>
              <a:gd name="adj" fmla="val 247662"/>
            </a:avLst>
          </a:prstGeom>
          <a:solidFill>
            <a:srgbClr val="28282F"/>
          </a:solidFill>
          <a:ln/>
        </p:spPr>
      </p:sp>
      <p:sp>
        <p:nvSpPr>
          <p:cNvPr id="23" name="Text 21"/>
          <p:cNvSpPr/>
          <p:nvPr/>
        </p:nvSpPr>
        <p:spPr>
          <a:xfrm>
            <a:off x="4075688" y="5456515"/>
            <a:ext cx="147637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569000" y="5856446"/>
            <a:ext cx="1538407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Oversight Strategies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569000" y="6171724"/>
            <a:ext cx="7161252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safeguards would you implement?</a:t>
            </a:r>
            <a:endParaRPr lang="en-US" sz="950" dirty="0"/>
          </a:p>
        </p:txBody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6379" y="1365647"/>
            <a:ext cx="6030754" cy="6030754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430768" y="7719298"/>
            <a:ext cx="1538407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Debrief Questions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430768" y="8096131"/>
            <a:ext cx="1376886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should humans intervene in autonomous AI processes?</a:t>
            </a:r>
            <a:endParaRPr lang="en-US" sz="950" dirty="0"/>
          </a:p>
        </p:txBody>
      </p:sp>
      <p:sp>
        <p:nvSpPr>
          <p:cNvPr id="29" name="Text 26"/>
          <p:cNvSpPr/>
          <p:nvPr/>
        </p:nvSpPr>
        <p:spPr>
          <a:xfrm>
            <a:off x="430768" y="8336042"/>
            <a:ext cx="1376886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unintended consequences be prevented proactively?</a:t>
            </a:r>
            <a:endParaRPr lang="en-US" sz="950" dirty="0"/>
          </a:p>
        </p:txBody>
      </p:sp>
      <p:sp>
        <p:nvSpPr>
          <p:cNvPr id="30" name="Text 27"/>
          <p:cNvSpPr/>
          <p:nvPr/>
        </p:nvSpPr>
        <p:spPr>
          <a:xfrm>
            <a:off x="430768" y="8575953"/>
            <a:ext cx="1376886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checks and balances are necessary for safety and accountability?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971" y="565666"/>
            <a:ext cx="4114086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Connecting the Dots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19971" y="1491139"/>
            <a:ext cx="13190458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skills you've developed throughout this training program come together powerfully when working with Generative and Agentic AI.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9971" y="2051566"/>
            <a:ext cx="4259699" cy="2666048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5" name="Shape 3"/>
          <p:cNvSpPr/>
          <p:nvPr/>
        </p:nvSpPr>
        <p:spPr>
          <a:xfrm>
            <a:off x="925592" y="2257187"/>
            <a:ext cx="617101" cy="617101"/>
          </a:xfrm>
          <a:prstGeom prst="roundRect">
            <a:avLst>
              <a:gd name="adj" fmla="val 14816190"/>
            </a:avLst>
          </a:prstGeom>
          <a:solidFill>
            <a:srgbClr val="28282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5256" y="2426851"/>
            <a:ext cx="277654" cy="2776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25592" y="3079909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Generative AI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25592" y="3524726"/>
            <a:ext cx="3848457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creation and ideation, amplifying your creative capabilities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85291" y="2051566"/>
            <a:ext cx="4259699" cy="2666048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0" name="Shape 7"/>
          <p:cNvSpPr/>
          <p:nvPr/>
        </p:nvSpPr>
        <p:spPr>
          <a:xfrm>
            <a:off x="5390912" y="2257187"/>
            <a:ext cx="617101" cy="617101"/>
          </a:xfrm>
          <a:prstGeom prst="roundRect">
            <a:avLst>
              <a:gd name="adj" fmla="val 14816190"/>
            </a:avLst>
          </a:prstGeom>
          <a:solidFill>
            <a:srgbClr val="28282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0576" y="2426851"/>
            <a:ext cx="277654" cy="27765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90912" y="3079909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Agentic AI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390912" y="3524726"/>
            <a:ext cx="3848457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autonomous action, executing complex tasks independently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50611" y="2051566"/>
            <a:ext cx="4259699" cy="2666048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5" name="Shape 11"/>
          <p:cNvSpPr/>
          <p:nvPr/>
        </p:nvSpPr>
        <p:spPr>
          <a:xfrm>
            <a:off x="9856232" y="2257187"/>
            <a:ext cx="617101" cy="617101"/>
          </a:xfrm>
          <a:prstGeom prst="roundRect">
            <a:avLst>
              <a:gd name="adj" fmla="val 14816190"/>
            </a:avLst>
          </a:prstGeom>
          <a:solidFill>
            <a:srgbClr val="28282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5896" y="2426851"/>
            <a:ext cx="277654" cy="27765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6232" y="3079909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Skills Apply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856232" y="3524726"/>
            <a:ext cx="3848457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prompts, iteration, ethical awareness, and human oversight remain essential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719971" y="5026104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Reflection Prompt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1028462" y="5887403"/>
            <a:ext cx="12881967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"Thinking about your daily AI use, which tasks could safely be delegated to an agentic AI, and where would human judgment remain critical?"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719971" y="5656064"/>
            <a:ext cx="22860" cy="1120854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2" name="Text 17"/>
          <p:cNvSpPr/>
          <p:nvPr/>
        </p:nvSpPr>
        <p:spPr>
          <a:xfrm>
            <a:off x="719971" y="7008257"/>
            <a:ext cx="13190458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 a moment to consider how you'll apply these insights in your work. The future of AI collaboration depends on informed, responsible practitioners like you.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2025-12-01T05:00:17Z</dcterms:created>
  <dcterms:modified xsi:type="dcterms:W3CDTF">2025-12-01T05:00:17Z</dcterms:modified>
</cp:coreProperties>
</file>